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png"/>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8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414A-66B7-FF08-602A-B68E9916F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A6B876-F73A-05FB-C082-D93AF55F8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FB78E2-51BA-5653-D33C-FB6376874600}"/>
              </a:ext>
            </a:extLst>
          </p:cNvPr>
          <p:cNvSpPr>
            <a:spLocks noGrp="1"/>
          </p:cNvSpPr>
          <p:nvPr>
            <p:ph type="dt" sz="half" idx="10"/>
          </p:nvPr>
        </p:nvSpPr>
        <p:spPr/>
        <p:txBody>
          <a:bodyPr/>
          <a:lstStyle/>
          <a:p>
            <a:fld id="{92538219-6E45-4D12-B767-46F92D5844D4}" type="datetime1">
              <a:rPr lang="en-US" smtClean="0"/>
              <a:t>12/11/2024</a:t>
            </a:fld>
            <a:endParaRPr lang="en-US"/>
          </a:p>
        </p:txBody>
      </p:sp>
      <p:sp>
        <p:nvSpPr>
          <p:cNvPr id="5" name="Footer Placeholder 4">
            <a:extLst>
              <a:ext uri="{FF2B5EF4-FFF2-40B4-BE49-F238E27FC236}">
                <a16:creationId xmlns:a16="http://schemas.microsoft.com/office/drawing/2014/main" id="{789FF0DB-A7D0-ACBA-62FF-143C9B4A5E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55385-9E66-315B-43F3-D2376A25AB7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89956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8114-200E-2D64-8A69-FE4FE2C925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0A2F06-969A-8218-7A7B-422EE1CAA4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5D344-55EB-9915-8095-33119255A990}"/>
              </a:ext>
            </a:extLst>
          </p:cNvPr>
          <p:cNvSpPr>
            <a:spLocks noGrp="1"/>
          </p:cNvSpPr>
          <p:nvPr>
            <p:ph type="dt" sz="half" idx="10"/>
          </p:nvPr>
        </p:nvSpPr>
        <p:spPr/>
        <p:txBody>
          <a:bodyPr/>
          <a:lstStyle/>
          <a:p>
            <a:fld id="{836430B8-6059-41E5-A5DC-C07A76F5859A}" type="datetime1">
              <a:rPr lang="en-US" smtClean="0"/>
              <a:t>12/11/2024</a:t>
            </a:fld>
            <a:endParaRPr lang="en-US"/>
          </a:p>
        </p:txBody>
      </p:sp>
      <p:sp>
        <p:nvSpPr>
          <p:cNvPr id="5" name="Footer Placeholder 4">
            <a:extLst>
              <a:ext uri="{FF2B5EF4-FFF2-40B4-BE49-F238E27FC236}">
                <a16:creationId xmlns:a16="http://schemas.microsoft.com/office/drawing/2014/main" id="{ECE407E7-A394-09F9-2F05-24120340D1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32CE5-C0E6-D00A-159D-9BD60A4D4B26}"/>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6575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DFF74-3C33-9AC5-EC0E-2EE9E7BA72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0A0201-E6C0-02EA-CB14-D3E67E58BA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4C21B-7142-E264-A07D-37EC71B97207}"/>
              </a:ext>
            </a:extLst>
          </p:cNvPr>
          <p:cNvSpPr>
            <a:spLocks noGrp="1"/>
          </p:cNvSpPr>
          <p:nvPr>
            <p:ph type="dt" sz="half" idx="10"/>
          </p:nvPr>
        </p:nvSpPr>
        <p:spPr/>
        <p:txBody>
          <a:bodyPr/>
          <a:lstStyle/>
          <a:p>
            <a:fld id="{A09D0CB7-D16E-4358-B7F4-EA4A24554592}" type="datetime1">
              <a:rPr lang="en-US" smtClean="0"/>
              <a:t>12/11/2024</a:t>
            </a:fld>
            <a:endParaRPr lang="en-US"/>
          </a:p>
        </p:txBody>
      </p:sp>
      <p:sp>
        <p:nvSpPr>
          <p:cNvPr id="5" name="Footer Placeholder 4">
            <a:extLst>
              <a:ext uri="{FF2B5EF4-FFF2-40B4-BE49-F238E27FC236}">
                <a16:creationId xmlns:a16="http://schemas.microsoft.com/office/drawing/2014/main" id="{C2D758E9-324F-8915-2302-22D3E135AE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4331C0-E9D4-560C-E067-55AD1D7706DD}"/>
              </a:ext>
            </a:extLst>
          </p:cNvPr>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085797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B502-F4FA-7211-4844-869596CA91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88B444-E9A3-3C58-28A8-9D860FBE8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1DA87-BF12-1DF8-E83F-B4E7D735206B}"/>
              </a:ext>
            </a:extLst>
          </p:cNvPr>
          <p:cNvSpPr>
            <a:spLocks noGrp="1"/>
          </p:cNvSpPr>
          <p:nvPr>
            <p:ph type="dt" sz="half" idx="10"/>
          </p:nvPr>
        </p:nvSpPr>
        <p:spPr/>
        <p:txBody>
          <a:bodyPr/>
          <a:lstStyle/>
          <a:p>
            <a:fld id="{8BB296A2-D8F0-4E17-BFD0-A6C902250D59}" type="datetime1">
              <a:rPr lang="en-US" smtClean="0"/>
              <a:t>12/11/2024</a:t>
            </a:fld>
            <a:endParaRPr lang="en-US"/>
          </a:p>
        </p:txBody>
      </p:sp>
      <p:sp>
        <p:nvSpPr>
          <p:cNvPr id="5" name="Footer Placeholder 4">
            <a:extLst>
              <a:ext uri="{FF2B5EF4-FFF2-40B4-BE49-F238E27FC236}">
                <a16:creationId xmlns:a16="http://schemas.microsoft.com/office/drawing/2014/main" id="{38F6691F-3BB8-96FC-A2A3-1CBB7D9D75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EB42C-07CA-689E-E70F-F79C059487E1}"/>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4782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B629-1357-121B-2478-B91EB8FF7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5CD42E-7523-D5BD-68C8-9FB33B90F0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6A8932-104B-9C69-E1A8-1E3982FE8573}"/>
              </a:ext>
            </a:extLst>
          </p:cNvPr>
          <p:cNvSpPr>
            <a:spLocks noGrp="1"/>
          </p:cNvSpPr>
          <p:nvPr>
            <p:ph type="dt" sz="half" idx="10"/>
          </p:nvPr>
        </p:nvSpPr>
        <p:spPr/>
        <p:txBody>
          <a:bodyPr/>
          <a:lstStyle/>
          <a:p>
            <a:fld id="{D9108C9C-1ACB-4C84-A002-C7E0E45B937A}" type="datetime1">
              <a:rPr lang="en-US" smtClean="0"/>
              <a:t>12/11/2024</a:t>
            </a:fld>
            <a:endParaRPr lang="en-US"/>
          </a:p>
        </p:txBody>
      </p:sp>
      <p:sp>
        <p:nvSpPr>
          <p:cNvPr id="5" name="Footer Placeholder 4">
            <a:extLst>
              <a:ext uri="{FF2B5EF4-FFF2-40B4-BE49-F238E27FC236}">
                <a16:creationId xmlns:a16="http://schemas.microsoft.com/office/drawing/2014/main" id="{25C4ADA0-F789-20C3-D954-5C769765F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E6D09-9696-43B4-5645-F3942C77384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7095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C811-D024-6AFD-C3AD-292B8D84A0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99AA5-F04D-99C5-897E-70623D7E22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7A1D70-76D4-90A8-3CEF-CB45C817EF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EA593C-0FE5-7F07-7222-0C41B555B3D5}"/>
              </a:ext>
            </a:extLst>
          </p:cNvPr>
          <p:cNvSpPr>
            <a:spLocks noGrp="1"/>
          </p:cNvSpPr>
          <p:nvPr>
            <p:ph type="dt" sz="half" idx="10"/>
          </p:nvPr>
        </p:nvSpPr>
        <p:spPr/>
        <p:txBody>
          <a:bodyPr/>
          <a:lstStyle/>
          <a:p>
            <a:fld id="{F49AF2A5-B297-4977-9E5B-4D3050E23689}" type="datetime1">
              <a:rPr lang="en-US" smtClean="0"/>
              <a:t>12/11/2024</a:t>
            </a:fld>
            <a:endParaRPr lang="en-US"/>
          </a:p>
        </p:txBody>
      </p:sp>
      <p:sp>
        <p:nvSpPr>
          <p:cNvPr id="6" name="Footer Placeholder 5">
            <a:extLst>
              <a:ext uri="{FF2B5EF4-FFF2-40B4-BE49-F238E27FC236}">
                <a16:creationId xmlns:a16="http://schemas.microsoft.com/office/drawing/2014/main" id="{E37E0ADF-298A-1FB1-CD31-7489F210C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7DE73-3CFE-4B6F-2E68-CF294239D1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88296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4C76-1C8F-F618-CF7B-9A2F75AA98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0BD68D-8239-20CC-8F6A-7C8EA8A46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9B8AF6-67D7-C64F-50A1-8953DB705D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E95A81-FCA5-FCEB-903A-44B3E57715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637355-EA61-0727-9EE9-57BA8421F2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97C8A0-E1D4-4C42-520B-9B9E617B51C9}"/>
              </a:ext>
            </a:extLst>
          </p:cNvPr>
          <p:cNvSpPr>
            <a:spLocks noGrp="1"/>
          </p:cNvSpPr>
          <p:nvPr>
            <p:ph type="dt" sz="half" idx="10"/>
          </p:nvPr>
        </p:nvSpPr>
        <p:spPr/>
        <p:txBody>
          <a:bodyPr/>
          <a:lstStyle/>
          <a:p>
            <a:fld id="{70127434-4794-409A-9547-04789BA47588}" type="datetime1">
              <a:rPr lang="en-US" smtClean="0"/>
              <a:t>12/11/2024</a:t>
            </a:fld>
            <a:endParaRPr lang="en-US"/>
          </a:p>
        </p:txBody>
      </p:sp>
      <p:sp>
        <p:nvSpPr>
          <p:cNvPr id="8" name="Footer Placeholder 7">
            <a:extLst>
              <a:ext uri="{FF2B5EF4-FFF2-40B4-BE49-F238E27FC236}">
                <a16:creationId xmlns:a16="http://schemas.microsoft.com/office/drawing/2014/main" id="{29F94BFE-6DA3-E207-8E84-309FE1FEF6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54E45E-040B-2FF4-C358-1D7051A602F6}"/>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4514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F834-4B8C-B99E-5540-6B99C9430A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187742-F2DF-AD11-8E59-13901BC39509}"/>
              </a:ext>
            </a:extLst>
          </p:cNvPr>
          <p:cNvSpPr>
            <a:spLocks noGrp="1"/>
          </p:cNvSpPr>
          <p:nvPr>
            <p:ph type="dt" sz="half" idx="10"/>
          </p:nvPr>
        </p:nvSpPr>
        <p:spPr/>
        <p:txBody>
          <a:bodyPr/>
          <a:lstStyle/>
          <a:p>
            <a:fld id="{85658635-357A-4E3D-B824-A5CEFDB8449C}" type="datetime1">
              <a:rPr lang="en-US" smtClean="0"/>
              <a:t>12/11/2024</a:t>
            </a:fld>
            <a:endParaRPr lang="en-US"/>
          </a:p>
        </p:txBody>
      </p:sp>
      <p:sp>
        <p:nvSpPr>
          <p:cNvPr id="4" name="Footer Placeholder 3">
            <a:extLst>
              <a:ext uri="{FF2B5EF4-FFF2-40B4-BE49-F238E27FC236}">
                <a16:creationId xmlns:a16="http://schemas.microsoft.com/office/drawing/2014/main" id="{B0B9B92D-7747-0630-12B9-C211D44A08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7791CA-780B-F868-AB16-F785860F64F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66401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C3F35-7E3B-83CA-53C5-0FDB7B791B5A}"/>
              </a:ext>
            </a:extLst>
          </p:cNvPr>
          <p:cNvSpPr>
            <a:spLocks noGrp="1"/>
          </p:cNvSpPr>
          <p:nvPr>
            <p:ph type="dt" sz="half" idx="10"/>
          </p:nvPr>
        </p:nvSpPr>
        <p:spPr/>
        <p:txBody>
          <a:bodyPr/>
          <a:lstStyle/>
          <a:p>
            <a:fld id="{7E86FF77-2719-4AD0-8740-0B90FF5D1EFB}" type="datetime1">
              <a:rPr lang="en-US" smtClean="0"/>
              <a:t>12/11/2024</a:t>
            </a:fld>
            <a:endParaRPr lang="en-US"/>
          </a:p>
        </p:txBody>
      </p:sp>
      <p:sp>
        <p:nvSpPr>
          <p:cNvPr id="3" name="Footer Placeholder 2">
            <a:extLst>
              <a:ext uri="{FF2B5EF4-FFF2-40B4-BE49-F238E27FC236}">
                <a16:creationId xmlns:a16="http://schemas.microsoft.com/office/drawing/2014/main" id="{48F7B102-DD89-F5E5-CFB1-5F33B59EC2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DAF493-FA17-3646-A9CE-052B6C356C91}"/>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27436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9DA3-235A-8E20-80BB-0383D8D8A4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888DC1-AEA4-A447-0B0D-8519C6E293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780E86-73E6-8553-395C-95232B346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2BDD1-BBF7-282B-4A33-9A91B8F74D9C}"/>
              </a:ext>
            </a:extLst>
          </p:cNvPr>
          <p:cNvSpPr>
            <a:spLocks noGrp="1"/>
          </p:cNvSpPr>
          <p:nvPr>
            <p:ph type="dt" sz="half" idx="10"/>
          </p:nvPr>
        </p:nvSpPr>
        <p:spPr/>
        <p:txBody>
          <a:bodyPr/>
          <a:lstStyle/>
          <a:p>
            <a:fld id="{6E441C83-1089-48B9-8B65-293D4C236D35}" type="datetime1">
              <a:rPr lang="en-US" smtClean="0"/>
              <a:t>12/11/2024</a:t>
            </a:fld>
            <a:endParaRPr lang="en-US"/>
          </a:p>
        </p:txBody>
      </p:sp>
      <p:sp>
        <p:nvSpPr>
          <p:cNvPr id="6" name="Footer Placeholder 5">
            <a:extLst>
              <a:ext uri="{FF2B5EF4-FFF2-40B4-BE49-F238E27FC236}">
                <a16:creationId xmlns:a16="http://schemas.microsoft.com/office/drawing/2014/main" id="{BDA467A6-6740-B5DF-8A0B-53A54EA16F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856556-8BEB-C406-6C0D-F4A015325316}"/>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32214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73E0-28CD-74DC-38B2-D3EE7DBC39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02F208-BAC3-A22C-095B-772C3270B1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FE25C1-E09C-94CB-F918-9445E7DD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32D43-1D66-6C02-A5C4-A50ABF27E3CC}"/>
              </a:ext>
            </a:extLst>
          </p:cNvPr>
          <p:cNvSpPr>
            <a:spLocks noGrp="1"/>
          </p:cNvSpPr>
          <p:nvPr>
            <p:ph type="dt" sz="half" idx="10"/>
          </p:nvPr>
        </p:nvSpPr>
        <p:spPr/>
        <p:txBody>
          <a:bodyPr/>
          <a:lstStyle/>
          <a:p>
            <a:fld id="{D162FE45-CC1E-47DB-8B82-6CF0636FBDB8}" type="datetime1">
              <a:rPr lang="en-US" smtClean="0"/>
              <a:t>12/11/2024</a:t>
            </a:fld>
            <a:endParaRPr lang="en-US"/>
          </a:p>
        </p:txBody>
      </p:sp>
      <p:sp>
        <p:nvSpPr>
          <p:cNvPr id="6" name="Footer Placeholder 5">
            <a:extLst>
              <a:ext uri="{FF2B5EF4-FFF2-40B4-BE49-F238E27FC236}">
                <a16:creationId xmlns:a16="http://schemas.microsoft.com/office/drawing/2014/main" id="{B186A0D9-7E6B-E157-7061-A2494E5C92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C8B0CC-F845-F501-58D7-DB0AB828E9C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79621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4F0A1-DF22-CA5E-0533-A407D151E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F16680-C88B-BDD9-5726-A00BBD67A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8E3D4-184A-4910-EBF8-3839023A80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FC8E16-3C03-4238-9C6F-B34F3D10F77E}" type="datetime1">
              <a:rPr lang="en-US" smtClean="0"/>
              <a:t>12/11/2024</a:t>
            </a:fld>
            <a:endParaRPr lang="en-US" dirty="0"/>
          </a:p>
        </p:txBody>
      </p:sp>
      <p:sp>
        <p:nvSpPr>
          <p:cNvPr id="5" name="Footer Placeholder 4">
            <a:extLst>
              <a:ext uri="{FF2B5EF4-FFF2-40B4-BE49-F238E27FC236}">
                <a16:creationId xmlns:a16="http://schemas.microsoft.com/office/drawing/2014/main" id="{931B6CE0-2D5D-C04F-BF26-7DEC910439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E1FA57E9-EC7E-998A-7072-73825D224D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13246217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hess board with chess pieces on it&#10;&#10;Description automatically generated">
            <a:extLst>
              <a:ext uri="{FF2B5EF4-FFF2-40B4-BE49-F238E27FC236}">
                <a16:creationId xmlns:a16="http://schemas.microsoft.com/office/drawing/2014/main" id="{13CB82E9-3FEE-8E13-3C18-6408F01F20AE}"/>
              </a:ext>
            </a:extLst>
          </p:cNvPr>
          <p:cNvPicPr>
            <a:picLocks noChangeAspect="1"/>
          </p:cNvPicPr>
          <p:nvPr/>
        </p:nvPicPr>
        <p:blipFill>
          <a:blip r:embed="rId2">
            <a:extLst>
              <a:ext uri="{28A0092B-C50C-407E-A947-70E740481C1C}">
                <a14:useLocalDpi xmlns:a14="http://schemas.microsoft.com/office/drawing/2010/main" val="0"/>
              </a:ext>
            </a:extLst>
          </a:blip>
          <a:srcRect r="-2" b="1427"/>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15" name="TextBox 14">
            <a:extLst>
              <a:ext uri="{FF2B5EF4-FFF2-40B4-BE49-F238E27FC236}">
                <a16:creationId xmlns:a16="http://schemas.microsoft.com/office/drawing/2014/main" id="{19AFDD1A-6AAA-4488-82AC-1018C626B84E}"/>
              </a:ext>
            </a:extLst>
          </p:cNvPr>
          <p:cNvSpPr txBox="1"/>
          <p:nvPr/>
        </p:nvSpPr>
        <p:spPr>
          <a:xfrm>
            <a:off x="494083" y="1518332"/>
            <a:ext cx="3161940" cy="264024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solidFill>
                  <a:schemeClr val="tx1">
                    <a:lumMod val="85000"/>
                    <a:lumOff val="15000"/>
                  </a:schemeClr>
                </a:solidFill>
                <a:latin typeface="+mj-lt"/>
                <a:ea typeface="+mj-ea"/>
                <a:cs typeface="+mj-cs"/>
              </a:rPr>
              <a:t>Single Player Chess</a:t>
            </a:r>
          </a:p>
        </p:txBody>
      </p:sp>
      <p:sp>
        <p:nvSpPr>
          <p:cNvPr id="17" name="TextBox 16">
            <a:extLst>
              <a:ext uri="{FF2B5EF4-FFF2-40B4-BE49-F238E27FC236}">
                <a16:creationId xmlns:a16="http://schemas.microsoft.com/office/drawing/2014/main" id="{3219806A-0251-9FD8-AA71-2B9F13E2C071}"/>
              </a:ext>
            </a:extLst>
          </p:cNvPr>
          <p:cNvSpPr txBox="1"/>
          <p:nvPr/>
        </p:nvSpPr>
        <p:spPr>
          <a:xfrm>
            <a:off x="390446" y="4870154"/>
            <a:ext cx="3359752" cy="806747"/>
          </a:xfrm>
          <a:prstGeom prst="rect">
            <a:avLst/>
          </a:prstGeom>
        </p:spPr>
        <p:txBody>
          <a:bodyPr vert="horz" lIns="91440" tIns="45720" rIns="91440" bIns="45720" rtlCol="0">
            <a:normAutofit/>
          </a:bodyPr>
          <a:lstStyle/>
          <a:p>
            <a:pPr algn="just">
              <a:lnSpc>
                <a:spcPct val="90000"/>
              </a:lnSpc>
              <a:spcBef>
                <a:spcPts val="1000"/>
              </a:spcBef>
            </a:pPr>
            <a:r>
              <a:rPr lang="en-US" sz="1600" b="0" i="0" dirty="0">
                <a:solidFill>
                  <a:schemeClr val="tx1">
                    <a:lumMod val="85000"/>
                    <a:lumOff val="15000"/>
                  </a:schemeClr>
                </a:solidFill>
                <a:effectLst/>
              </a:rPr>
              <a:t>Designed a digital chess framework which redefines the experience of playing single-player chess</a:t>
            </a:r>
            <a:endParaRPr lang="en-US" sz="1600" dirty="0">
              <a:solidFill>
                <a:schemeClr val="tx1">
                  <a:lumMod val="85000"/>
                  <a:lumOff val="15000"/>
                </a:schemeClr>
              </a:solidFill>
            </a:endParaRPr>
          </a:p>
        </p:txBody>
      </p:sp>
    </p:spTree>
    <p:extLst>
      <p:ext uri="{BB962C8B-B14F-4D97-AF65-F5344CB8AC3E}">
        <p14:creationId xmlns:p14="http://schemas.microsoft.com/office/powerpoint/2010/main" val="292870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E1293-A338-0771-36C1-2209A39C6628}"/>
              </a:ext>
            </a:extLst>
          </p:cNvPr>
          <p:cNvSpPr>
            <a:spLocks noGrp="1"/>
          </p:cNvSpPr>
          <p:nvPr>
            <p:ph type="title"/>
          </p:nvPr>
        </p:nvSpPr>
        <p:spPr>
          <a:xfrm>
            <a:off x="1110316" y="1613988"/>
            <a:ext cx="10515600" cy="1325563"/>
          </a:xfrm>
        </p:spPr>
        <p:txBody>
          <a:bodyPr>
            <a:noAutofit/>
          </a:bodyPr>
          <a:lstStyle/>
          <a:p>
            <a:pPr algn="just"/>
            <a:r>
              <a:rPr lang="en-US" sz="2400" b="0" i="0" dirty="0">
                <a:effectLst/>
                <a:latin typeface="v-sans"/>
              </a:rPr>
              <a:t>The phone in which we are playing chess with an online opponent is connected to the chessboard. The chessboard tiles synchronize with the online chess application which would in turn light up the corresponding tiles of the board. </a:t>
            </a:r>
            <a:endParaRPr lang="en-US" sz="2400" dirty="0"/>
          </a:p>
        </p:txBody>
      </p:sp>
      <p:sp>
        <p:nvSpPr>
          <p:cNvPr id="3" name="Content Placeholder 2">
            <a:extLst>
              <a:ext uri="{FF2B5EF4-FFF2-40B4-BE49-F238E27FC236}">
                <a16:creationId xmlns:a16="http://schemas.microsoft.com/office/drawing/2014/main" id="{FD265394-3FBE-EA7E-C0CA-1244C1476930}"/>
              </a:ext>
            </a:extLst>
          </p:cNvPr>
          <p:cNvSpPr>
            <a:spLocks noGrp="1"/>
          </p:cNvSpPr>
          <p:nvPr>
            <p:ph idx="1"/>
          </p:nvPr>
        </p:nvSpPr>
        <p:spPr>
          <a:xfrm>
            <a:off x="1110316" y="4074218"/>
            <a:ext cx="9936644" cy="647036"/>
          </a:xfrm>
        </p:spPr>
        <p:txBody>
          <a:bodyPr>
            <a:normAutofit/>
          </a:bodyPr>
          <a:lstStyle/>
          <a:p>
            <a:pPr marL="0" indent="0" algn="just">
              <a:spcBef>
                <a:spcPts val="2400"/>
              </a:spcBef>
              <a:spcAft>
                <a:spcPts val="2400"/>
              </a:spcAft>
              <a:buNone/>
            </a:pPr>
            <a:r>
              <a:rPr lang="en-US" b="0" i="0" dirty="0">
                <a:solidFill>
                  <a:srgbClr val="1D1E1E"/>
                </a:solidFill>
                <a:effectLst/>
                <a:latin typeface="v-sans"/>
              </a:rPr>
              <a:t>This would make it much more exciting to play single-player chess!</a:t>
            </a:r>
          </a:p>
        </p:txBody>
      </p:sp>
    </p:spTree>
    <p:extLst>
      <p:ext uri="{BB962C8B-B14F-4D97-AF65-F5344CB8AC3E}">
        <p14:creationId xmlns:p14="http://schemas.microsoft.com/office/powerpoint/2010/main" val="1935585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position&#10;&#10;Description automatically generated with medium confidence">
            <a:extLst>
              <a:ext uri="{FF2B5EF4-FFF2-40B4-BE49-F238E27FC236}">
                <a16:creationId xmlns:a16="http://schemas.microsoft.com/office/drawing/2014/main" id="{84764FEA-FE43-F3BB-13E5-F411229696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55091"/>
            <a:ext cx="5856467" cy="3731983"/>
          </a:xfrm>
        </p:spPr>
      </p:pic>
      <p:sp>
        <p:nvSpPr>
          <p:cNvPr id="7" name="TextBox 6">
            <a:extLst>
              <a:ext uri="{FF2B5EF4-FFF2-40B4-BE49-F238E27FC236}">
                <a16:creationId xmlns:a16="http://schemas.microsoft.com/office/drawing/2014/main" id="{E6083C4E-B7D3-4EE0-3291-5D25B7DEE56B}"/>
              </a:ext>
            </a:extLst>
          </p:cNvPr>
          <p:cNvSpPr txBox="1"/>
          <p:nvPr/>
        </p:nvSpPr>
        <p:spPr>
          <a:xfrm>
            <a:off x="5769656" y="2297194"/>
            <a:ext cx="5548132" cy="1754326"/>
          </a:xfrm>
          <a:prstGeom prst="rect">
            <a:avLst/>
          </a:prstGeom>
          <a:solidFill>
            <a:schemeClr val="tx2">
              <a:lumMod val="10000"/>
              <a:lumOff val="90000"/>
            </a:schemeClr>
          </a:solidFill>
        </p:spPr>
        <p:txBody>
          <a:bodyPr wrap="square">
            <a:spAutoFit/>
          </a:bodyPr>
          <a:lstStyle/>
          <a:p>
            <a:pPr algn="just"/>
            <a:r>
              <a:rPr lang="en-US" b="0" i="0" dirty="0">
                <a:effectLst/>
                <a:latin typeface="v-sans"/>
              </a:rPr>
              <a:t>When we are making our first move by moving the white pawn, its </a:t>
            </a:r>
            <a:r>
              <a:rPr lang="en-US" b="0" i="0" dirty="0">
                <a:solidFill>
                  <a:srgbClr val="92D050"/>
                </a:solidFill>
                <a:effectLst/>
                <a:latin typeface="v-sans"/>
              </a:rPr>
              <a:t>initial position will be light green </a:t>
            </a:r>
            <a:r>
              <a:rPr lang="en-US" dirty="0">
                <a:solidFill>
                  <a:srgbClr val="92D050"/>
                </a:solidFill>
                <a:latin typeface="v-sans"/>
              </a:rPr>
              <a:t>in color </a:t>
            </a:r>
            <a:r>
              <a:rPr lang="en-US" b="0" i="0" dirty="0">
                <a:effectLst/>
                <a:latin typeface="v-sans"/>
              </a:rPr>
              <a:t>and its </a:t>
            </a:r>
            <a:r>
              <a:rPr lang="en-US" b="0" i="0" dirty="0">
                <a:solidFill>
                  <a:srgbClr val="FFFF00"/>
                </a:solidFill>
                <a:effectLst/>
                <a:latin typeface="v-sans"/>
              </a:rPr>
              <a:t>final position will be yellow in color</a:t>
            </a:r>
            <a:r>
              <a:rPr lang="en-US" b="0" i="0" dirty="0">
                <a:solidFill>
                  <a:schemeClr val="bg1"/>
                </a:solidFill>
                <a:effectLst/>
                <a:latin typeface="v-sans"/>
              </a:rPr>
              <a:t>. </a:t>
            </a:r>
            <a:r>
              <a:rPr lang="en-US" b="0" i="0" dirty="0">
                <a:effectLst/>
                <a:latin typeface="v-sans"/>
              </a:rPr>
              <a:t>This change in the position of the chess piece is interpreted by the touch sensor on the chess board and the white pawn plays its move in the online chess game.</a:t>
            </a:r>
            <a:endParaRPr lang="en-US" dirty="0"/>
          </a:p>
        </p:txBody>
      </p:sp>
    </p:spTree>
    <p:extLst>
      <p:ext uri="{BB962C8B-B14F-4D97-AF65-F5344CB8AC3E}">
        <p14:creationId xmlns:p14="http://schemas.microsoft.com/office/powerpoint/2010/main" val="210227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ess board with chess pieces&#10;&#10;Description automatically generated">
            <a:extLst>
              <a:ext uri="{FF2B5EF4-FFF2-40B4-BE49-F238E27FC236}">
                <a16:creationId xmlns:a16="http://schemas.microsoft.com/office/drawing/2014/main" id="{BE532649-9732-C66B-418E-481A2A9F8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46" y="0"/>
            <a:ext cx="9144000" cy="6858000"/>
          </a:xfrm>
          <a:prstGeom prst="rect">
            <a:avLst/>
          </a:prstGeom>
        </p:spPr>
      </p:pic>
    </p:spTree>
    <p:extLst>
      <p:ext uri="{BB962C8B-B14F-4D97-AF65-F5344CB8AC3E}">
        <p14:creationId xmlns:p14="http://schemas.microsoft.com/office/powerpoint/2010/main" val="300153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ess board with chess pieces on it&#10;&#10;Description automatically generated">
            <a:extLst>
              <a:ext uri="{FF2B5EF4-FFF2-40B4-BE49-F238E27FC236}">
                <a16:creationId xmlns:a16="http://schemas.microsoft.com/office/drawing/2014/main" id="{B6E829DA-10EE-2488-6BB3-46A87949F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a:extLst>
              <a:ext uri="{FF2B5EF4-FFF2-40B4-BE49-F238E27FC236}">
                <a16:creationId xmlns:a16="http://schemas.microsoft.com/office/drawing/2014/main" id="{EECCEB95-C4B8-44E0-B71A-C235086DF85E}"/>
              </a:ext>
            </a:extLst>
          </p:cNvPr>
          <p:cNvSpPr txBox="1"/>
          <p:nvPr/>
        </p:nvSpPr>
        <p:spPr>
          <a:xfrm>
            <a:off x="9271321" y="1582340"/>
            <a:ext cx="2656390" cy="3693319"/>
          </a:xfrm>
          <a:prstGeom prst="rect">
            <a:avLst/>
          </a:prstGeom>
          <a:solidFill>
            <a:schemeClr val="tx2">
              <a:lumMod val="10000"/>
              <a:lumOff val="90000"/>
            </a:schemeClr>
          </a:solidFill>
        </p:spPr>
        <p:txBody>
          <a:bodyPr wrap="square">
            <a:spAutoFit/>
          </a:bodyPr>
          <a:lstStyle/>
          <a:p>
            <a:pPr algn="just"/>
            <a:r>
              <a:rPr lang="en-US" b="0" i="0" dirty="0">
                <a:solidFill>
                  <a:srgbClr val="1D1E1E"/>
                </a:solidFill>
                <a:effectLst/>
                <a:latin typeface="v-sans"/>
              </a:rPr>
              <a:t>When the opponent in the online chess game moves their pawn, the tile in which that particular  pawn is placed gets highlighted with a light green color and its final tile position is indicated by a yellow color. Then we play our next move after placing our opponent’s piece in the indicated position.</a:t>
            </a:r>
            <a:endParaRPr lang="en-US" dirty="0"/>
          </a:p>
        </p:txBody>
      </p:sp>
    </p:spTree>
    <p:extLst>
      <p:ext uri="{BB962C8B-B14F-4D97-AF65-F5344CB8AC3E}">
        <p14:creationId xmlns:p14="http://schemas.microsoft.com/office/powerpoint/2010/main" val="317594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ess board with chess pieces&#10;&#10;Description automatically generated">
            <a:extLst>
              <a:ext uri="{FF2B5EF4-FFF2-40B4-BE49-F238E27FC236}">
                <a16:creationId xmlns:a16="http://schemas.microsoft.com/office/drawing/2014/main" id="{BD08E448-A6F4-34D5-4A0C-D632C13F7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7" name="TextBox 6">
            <a:extLst>
              <a:ext uri="{FF2B5EF4-FFF2-40B4-BE49-F238E27FC236}">
                <a16:creationId xmlns:a16="http://schemas.microsoft.com/office/drawing/2014/main" id="{12C7B47A-3D7D-A0BA-9E6F-FE7C4276233F}"/>
              </a:ext>
            </a:extLst>
          </p:cNvPr>
          <p:cNvSpPr txBox="1"/>
          <p:nvPr/>
        </p:nvSpPr>
        <p:spPr>
          <a:xfrm>
            <a:off x="0" y="2828835"/>
            <a:ext cx="3048000" cy="1200329"/>
          </a:xfrm>
          <a:prstGeom prst="rect">
            <a:avLst/>
          </a:prstGeom>
          <a:solidFill>
            <a:schemeClr val="tx2">
              <a:lumMod val="10000"/>
              <a:lumOff val="90000"/>
            </a:schemeClr>
          </a:solidFill>
        </p:spPr>
        <p:txBody>
          <a:bodyPr wrap="square">
            <a:spAutoFit/>
          </a:bodyPr>
          <a:lstStyle/>
          <a:p>
            <a:pPr algn="just"/>
            <a:r>
              <a:rPr lang="en-US" b="0" i="0" dirty="0">
                <a:solidFill>
                  <a:srgbClr val="1D1E1E"/>
                </a:solidFill>
                <a:effectLst/>
                <a:latin typeface="v-sans"/>
              </a:rPr>
              <a:t>In case when the king is in check or gets </a:t>
            </a:r>
            <a:r>
              <a:rPr lang="en-US" b="0" i="0" dirty="0">
                <a:solidFill>
                  <a:srgbClr val="FF0000"/>
                </a:solidFill>
                <a:effectLst/>
                <a:latin typeface="v-sans"/>
              </a:rPr>
              <a:t>checkmated</a:t>
            </a:r>
            <a:r>
              <a:rPr lang="en-US" b="0" i="0" dirty="0">
                <a:solidFill>
                  <a:srgbClr val="1D1E1E"/>
                </a:solidFill>
                <a:effectLst/>
                <a:latin typeface="v-sans"/>
              </a:rPr>
              <a:t>, the tile gets highlighted with </a:t>
            </a:r>
            <a:r>
              <a:rPr lang="en-US" b="0" i="0" dirty="0">
                <a:solidFill>
                  <a:srgbClr val="FF0000"/>
                </a:solidFill>
                <a:effectLst/>
                <a:latin typeface="v-sans"/>
              </a:rPr>
              <a:t>red in color</a:t>
            </a:r>
            <a:endParaRPr lang="en-US" dirty="0">
              <a:solidFill>
                <a:srgbClr val="FF0000"/>
              </a:solidFill>
            </a:endParaRPr>
          </a:p>
        </p:txBody>
      </p:sp>
    </p:spTree>
    <p:extLst>
      <p:ext uri="{BB962C8B-B14F-4D97-AF65-F5344CB8AC3E}">
        <p14:creationId xmlns:p14="http://schemas.microsoft.com/office/powerpoint/2010/main" val="29081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hess pieces&#10;&#10;Description automatically generated">
            <a:extLst>
              <a:ext uri="{FF2B5EF4-FFF2-40B4-BE49-F238E27FC236}">
                <a16:creationId xmlns:a16="http://schemas.microsoft.com/office/drawing/2014/main" id="{C9583A25-3385-F884-9785-23607CE79D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8905" y="0"/>
            <a:ext cx="6187032" cy="6858000"/>
          </a:xfrm>
          <a:prstGeom prst="rect">
            <a:avLst/>
          </a:prstGeom>
        </p:spPr>
      </p:pic>
    </p:spTree>
    <p:extLst>
      <p:ext uri="{BB962C8B-B14F-4D97-AF65-F5344CB8AC3E}">
        <p14:creationId xmlns:p14="http://schemas.microsoft.com/office/powerpoint/2010/main" val="2235652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hess board&#10;&#10;Description automatically generated">
            <a:extLst>
              <a:ext uri="{FF2B5EF4-FFF2-40B4-BE49-F238E27FC236}">
                <a16:creationId xmlns:a16="http://schemas.microsoft.com/office/drawing/2014/main" id="{411C90F8-B92A-7689-9472-64D894078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909"/>
            <a:ext cx="9662997" cy="6706181"/>
          </a:xfrm>
          <a:prstGeom prst="rect">
            <a:avLst/>
          </a:prstGeom>
        </p:spPr>
      </p:pic>
      <p:sp>
        <p:nvSpPr>
          <p:cNvPr id="6" name="TextBox 5">
            <a:extLst>
              <a:ext uri="{FF2B5EF4-FFF2-40B4-BE49-F238E27FC236}">
                <a16:creationId xmlns:a16="http://schemas.microsoft.com/office/drawing/2014/main" id="{29465C4D-7096-E592-24C5-61F15ADB0B18}"/>
              </a:ext>
            </a:extLst>
          </p:cNvPr>
          <p:cNvSpPr txBox="1"/>
          <p:nvPr/>
        </p:nvSpPr>
        <p:spPr>
          <a:xfrm>
            <a:off x="10307257" y="3275636"/>
            <a:ext cx="1441048" cy="646331"/>
          </a:xfrm>
          <a:prstGeom prst="rect">
            <a:avLst/>
          </a:prstGeom>
          <a:solidFill>
            <a:schemeClr val="tx2">
              <a:lumMod val="10000"/>
              <a:lumOff val="90000"/>
            </a:schemeClr>
          </a:solidFill>
        </p:spPr>
        <p:txBody>
          <a:bodyPr wrap="square" rtlCol="0">
            <a:spAutoFit/>
          </a:bodyPr>
          <a:lstStyle/>
          <a:p>
            <a:pPr algn="ctr"/>
            <a:r>
              <a:rPr lang="en-US" dirty="0"/>
              <a:t>Designed in </a:t>
            </a:r>
            <a:r>
              <a:rPr lang="en-US" b="1" dirty="0"/>
              <a:t>SolidWorks</a:t>
            </a:r>
          </a:p>
        </p:txBody>
      </p:sp>
    </p:spTree>
    <p:extLst>
      <p:ext uri="{BB962C8B-B14F-4D97-AF65-F5344CB8AC3E}">
        <p14:creationId xmlns:p14="http://schemas.microsoft.com/office/powerpoint/2010/main" val="321083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hess game&#10;&#10;Description automatically generated">
            <a:extLst>
              <a:ext uri="{FF2B5EF4-FFF2-40B4-BE49-F238E27FC236}">
                <a16:creationId xmlns:a16="http://schemas.microsoft.com/office/drawing/2014/main" id="{42F15265-0E10-FACC-1E32-CA1B1237E7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102" y="677119"/>
            <a:ext cx="5811457" cy="4358593"/>
          </a:xfrm>
          <a:prstGeom prst="rect">
            <a:avLst/>
          </a:prstGeom>
        </p:spPr>
      </p:pic>
      <p:pic>
        <p:nvPicPr>
          <p:cNvPr id="7" name="Picture 6">
            <a:extLst>
              <a:ext uri="{FF2B5EF4-FFF2-40B4-BE49-F238E27FC236}">
                <a16:creationId xmlns:a16="http://schemas.microsoft.com/office/drawing/2014/main" id="{C9960BC7-702A-B63E-5D1F-E3777D3078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77120"/>
            <a:ext cx="5989899" cy="4358592"/>
          </a:xfrm>
          <a:prstGeom prst="rect">
            <a:avLst/>
          </a:prstGeom>
        </p:spPr>
      </p:pic>
      <p:sp>
        <p:nvSpPr>
          <p:cNvPr id="8" name="TextBox 7">
            <a:extLst>
              <a:ext uri="{FF2B5EF4-FFF2-40B4-BE49-F238E27FC236}">
                <a16:creationId xmlns:a16="http://schemas.microsoft.com/office/drawing/2014/main" id="{8FFB1A27-61FF-38AA-BE47-E9A4366451EA}"/>
              </a:ext>
            </a:extLst>
          </p:cNvPr>
          <p:cNvSpPr txBox="1"/>
          <p:nvPr/>
        </p:nvSpPr>
        <p:spPr>
          <a:xfrm>
            <a:off x="4961681" y="5729468"/>
            <a:ext cx="2268638" cy="369332"/>
          </a:xfrm>
          <a:prstGeom prst="rect">
            <a:avLst/>
          </a:prstGeom>
          <a:solidFill>
            <a:schemeClr val="tx2">
              <a:lumMod val="10000"/>
              <a:lumOff val="90000"/>
            </a:schemeClr>
          </a:solidFill>
        </p:spPr>
        <p:txBody>
          <a:bodyPr wrap="square" rtlCol="0">
            <a:spAutoFit/>
          </a:bodyPr>
          <a:lstStyle/>
          <a:p>
            <a:pPr algn="just"/>
            <a:r>
              <a:rPr lang="en-US" dirty="0"/>
              <a:t>Rendered in </a:t>
            </a:r>
            <a:r>
              <a:rPr lang="en-US" b="1" dirty="0" err="1"/>
              <a:t>Keyshot</a:t>
            </a:r>
            <a:endParaRPr lang="en-US" b="1" dirty="0"/>
          </a:p>
        </p:txBody>
      </p:sp>
    </p:spTree>
    <p:extLst>
      <p:ext uri="{BB962C8B-B14F-4D97-AF65-F5344CB8AC3E}">
        <p14:creationId xmlns:p14="http://schemas.microsoft.com/office/powerpoint/2010/main" val="2314470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97</TotalTime>
  <Words>214</Words>
  <Application>Microsoft Office PowerPoint</Application>
  <PresentationFormat>Widescreen</PresentationFormat>
  <Paragraphs>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v-sans</vt:lpstr>
      <vt:lpstr>Office Theme</vt:lpstr>
      <vt:lpstr>PowerPoint Presentation</vt:lpstr>
      <vt:lpstr>The phone in which we are playing chess with an online opponent is connected to the chessboard. The chessboard tiles synchronize with the online chess application which would in turn light up the corresponding tiles of the board.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919605559675</dc:creator>
  <cp:lastModifiedBy>Jonathan Reggie Ebenezer (Student)</cp:lastModifiedBy>
  <cp:revision>3</cp:revision>
  <dcterms:created xsi:type="dcterms:W3CDTF">2021-06-10T17:07:20Z</dcterms:created>
  <dcterms:modified xsi:type="dcterms:W3CDTF">2024-12-11T21:15:19Z</dcterms:modified>
</cp:coreProperties>
</file>